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1509" r:id="rId7"/>
    <p:sldId id="1511" r:id="rId8"/>
    <p:sldId id="1515" r:id="rId9"/>
    <p:sldId id="1512" r:id="rId10"/>
    <p:sldId id="263" r:id="rId11"/>
    <p:sldId id="265" r:id="rId12"/>
    <p:sldId id="1514" r:id="rId13"/>
    <p:sldId id="1513" r:id="rId14"/>
    <p:sldId id="1516" r:id="rId15"/>
    <p:sldId id="151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58"/>
  </p:normalViewPr>
  <p:slideViewPr>
    <p:cSldViewPr snapToGrid="0">
      <p:cViewPr varScale="1">
        <p:scale>
          <a:sx n="105" d="100"/>
          <a:sy n="105" d="100"/>
        </p:scale>
        <p:origin x="24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2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57A2-7201-8CB8-EA46-66EDC3EFB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29E86-8662-73AA-1AD7-482E47E06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A75E7-C491-5070-0CE6-BEF82A43D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159A7-20CC-D1BB-31E4-ACE88B877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5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8DEA-A226-42A6-9E30-309021B3B965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18B4F7D-BC40-4928-911E-ACE8BAB9DEB3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BC746-867B-4D4B-9C29-4F6C13B02FB8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8A898-F5D7-4CDD-AB69-ADAA3E185F03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79FF-90EE-45FE-A311-B4E034ABE41A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F7189-0A2A-454A-90FF-FE275FD1345E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622A-F25C-49A6-B10F-63D5ED0FBA58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679A3-D6AD-4606-A8E8-43DE27EE35F1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73A68-8A9B-4743-BFD7-8FAFB63F7353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C5865-ACF2-4A3F-9C92-C5C74AB1065D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AB7A94BC-7D83-4296-8365-E5A30670FA6B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DBC3-9888-4A7B-8326-C0F767DA623A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114A2C9-89AB-49B4-8F28-6C3B092B2F05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F4050956-C994-46D6-B2EB-7AC3DD726791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54DCF25-BBDE-4FAD-9B3B-8BFA4303478D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D6AAE12-F8A1-4BD2-84A6-D11B40345FC2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2C86C961-68FE-4E0D-A4E0-27BE201A639F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A4E04E5-367B-4BD6-82E1-AB6CEA7FD326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3263ABC3-66A9-4DEC-9A04-F6E9271A0DCE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1CB3F0A8-C0AA-403E-8DEE-D2928100F622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048B802E-2C60-478D-942F-02E7ADED130B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7721134-F1CD-415D-8AE0-A757F8F68C50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7D20-DA31-4282-84D9-1497D4E7966F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897A-4561-4889-8EA5-A8F7943772A9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D896-4772-433B-AF22-2F3749DA5697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2D871C11-C6BD-417B-B40D-F31E8D04689E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0D26-B921-4EDA-9EC1-45CCA044EE4C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9088-0F7E-4711-9D32-8C55AD9DC797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38F68-55B2-4C70-BE88-CBA25726CEAA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1F1F7-F184-4CA2-9885-3A37D604D1AC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C9B6C-CDE8-42CD-938F-D4853A0EF981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D28FA6-2C8A-4BB0-A6C1-A09D4CDEC71B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B74C-E8EF-472C-950B-C3D57086D5B6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E0BA01C-52A1-4682-8F51-23872F123382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F0B7-8F96-4503-A50C-7EF2B7B1452D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5892-9381-4BD3-B710-867513B66DD0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B838-25EC-4059-8F54-928C7F29D7DD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4F208-D052-4786-B1FB-AEA6DACE53AE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8A45-5542-452B-8906-B51A6731E453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70FE-8B1A-4319-8949-9EEF23A9827E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E1C68-CFB6-4057-A626-2FEA175FD046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9E3D3-05B3-4342-A0D1-6C55292D02B4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F71E4-A62B-47D6-B2EE-20514F84A051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9784-FF83-4582-AE76-B0D9DE1ED51C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874EB02-BCD0-48BD-B30A-63636A9D8E40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065E1-462C-4051-8248-CA41BA956C9E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D75405E1-C186-46CD-A749-6D34ADAC56B9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67AB-97BA-4E39-B55E-0DE8A72B9078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201A-C2AB-4D89-89C0-BCAA127FEC9A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6670-E7A4-4D4C-AB6A-3307F3354D4A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D36636A-D0D3-431A-B247-77AF81A1DAA7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D321A2-65AC-4C18-CA75-0FB5084CA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5730240" cy="3739896"/>
          </a:xfrm>
        </p:spPr>
        <p:txBody>
          <a:bodyPr/>
          <a:lstStyle/>
          <a:p>
            <a:r>
              <a:rPr lang="sk-SK" noProof="0" dirty="0"/>
              <a:t>Syntéza systému riadenia</a:t>
            </a:r>
            <a:endParaRPr lang="en-US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FA3257-663D-61CE-A5D5-22B53DB71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/>
          <a:lstStyle/>
          <a:p>
            <a:r>
              <a:rPr lang="sk-SK" noProof="0" dirty="0"/>
              <a:t>autor</a:t>
            </a:r>
            <a:r>
              <a:rPr lang="en-US" noProof="0" dirty="0"/>
              <a:t>: </a:t>
            </a:r>
            <a:r>
              <a:rPr lang="en-US" noProof="0" dirty="0" err="1"/>
              <a:t>Bc</a:t>
            </a:r>
            <a:r>
              <a:rPr lang="en-US" noProof="0" dirty="0"/>
              <a:t>. Radovan Jakubčík</a:t>
            </a:r>
          </a:p>
          <a:p>
            <a:r>
              <a:rPr lang="sk-SK" dirty="0" err="1"/>
              <a:t>skoliteľ</a:t>
            </a:r>
            <a:r>
              <a:rPr lang="en-US" noProof="0" dirty="0"/>
              <a:t>: Ing. Marián Tárník, PhD.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A6BCCFE-82B9-38D9-8EAD-75148B80BD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7704" y="0"/>
            <a:ext cx="4654296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C2D9D1-56EA-AA89-EEB6-9E6ACDF955BB}"/>
              </a:ext>
            </a:extLst>
          </p:cNvPr>
          <p:cNvSpPr txBox="1"/>
          <p:nvPr/>
        </p:nvSpPr>
        <p:spPr>
          <a:xfrm>
            <a:off x="365760" y="4327898"/>
            <a:ext cx="2496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0" dirty="0"/>
              <a:t>Diplo</a:t>
            </a:r>
            <a:r>
              <a:rPr lang="sk-SK" sz="2000" noProof="0" dirty="0" err="1"/>
              <a:t>mový</a:t>
            </a:r>
            <a:r>
              <a:rPr lang="en-US" sz="2000" noProof="0" dirty="0"/>
              <a:t> </a:t>
            </a:r>
            <a:r>
              <a:rPr lang="sk-SK" sz="2000" noProof="0" dirty="0"/>
              <a:t>projekt </a:t>
            </a:r>
            <a:r>
              <a:rPr lang="en-US" sz="2000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6996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2F0BE-5045-DE09-574C-1493EAAD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06451-E8AD-9083-362A-40EA6AAC4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5481322" cy="1453896"/>
          </a:xfrm>
        </p:spPr>
        <p:txBody>
          <a:bodyPr/>
          <a:lstStyle/>
          <a:p>
            <a:r>
              <a:rPr lang="sk-SK" dirty="0"/>
              <a:t>Návrh systému riadenia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EF0D6-BB44-73FA-DAB1-34043312BC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54496" y="1582546"/>
            <a:ext cx="5427430" cy="37026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1600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1999B-7903-B135-A1C1-CF076CF97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9</a:t>
            </a:r>
            <a:r>
              <a:rPr lang="en-US" dirty="0"/>
              <a:t>/10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559C043-6D78-1F81-F5EE-4E2A26D816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66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5C702-0494-2F8B-30DD-2BD3A4D1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82E13-409A-8E03-6181-13895116C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5481322" cy="1453896"/>
          </a:xfrm>
        </p:spPr>
        <p:txBody>
          <a:bodyPr/>
          <a:lstStyle/>
          <a:p>
            <a:r>
              <a:rPr lang="sk-SK" dirty="0"/>
              <a:t>Budúca práca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59DE5-9E9F-660B-F096-5DAF870EE1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54496" y="1582546"/>
            <a:ext cx="5427430" cy="37026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1600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F20AA-9081-D1A7-8F52-104391F8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10</a:t>
            </a:r>
            <a:r>
              <a:rPr lang="en-US" dirty="0"/>
              <a:t>/10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4C9A095-D0E2-E824-5B96-B1A1D0DD1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0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DCF2-6CFC-8C0D-00E8-6F3E8B254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k-SK" sz="9600" dirty="0"/>
              <a:t>Ďakujem za pozornosť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2E4BB-5F88-0FC7-1377-DA9484244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sk-SK" dirty="0"/>
              <a:t>Otázky?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1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55C6-1E2E-E4BD-2E9F-B3321C22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/>
          <a:lstStyle/>
          <a:p>
            <a:r>
              <a:rPr lang="sk-SK" noProof="0" dirty="0"/>
              <a:t>Obsah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04E6-B771-F1FA-85F4-B7984DE55A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/>
          <a:p>
            <a:r>
              <a:rPr lang="sk-SK" dirty="0"/>
              <a:t>Úvod do problematiky</a:t>
            </a:r>
            <a:endParaRPr lang="en-US" noProof="0" dirty="0"/>
          </a:p>
          <a:p>
            <a:r>
              <a:rPr lang="sk-SK" noProof="0" dirty="0"/>
              <a:t>Analýza systému</a:t>
            </a:r>
            <a:endParaRPr lang="en-US" noProof="0" dirty="0"/>
          </a:p>
          <a:p>
            <a:r>
              <a:rPr lang="sk-SK" noProof="0" dirty="0"/>
              <a:t>Modelovanie systému</a:t>
            </a:r>
          </a:p>
          <a:p>
            <a:r>
              <a:rPr lang="sk-SK" dirty="0"/>
              <a:t>Modelovanie trení</a:t>
            </a:r>
            <a:endParaRPr lang="sk-SK" noProof="0" dirty="0"/>
          </a:p>
          <a:p>
            <a:r>
              <a:rPr lang="sk-SK" noProof="0" dirty="0"/>
              <a:t>Návrh systému riadenia</a:t>
            </a:r>
            <a:endParaRPr lang="en-US" noProof="0" dirty="0"/>
          </a:p>
          <a:p>
            <a:r>
              <a:rPr lang="sk-SK" dirty="0"/>
              <a:t>Následná práca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D636A-76D5-9AAB-D1CC-D355B2295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421652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53EB6E-7DB1-92D7-81A3-04E008E479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84" t="10813"/>
          <a:stretch>
            <a:fillRect/>
          </a:stretch>
        </p:blipFill>
        <p:spPr>
          <a:xfrm>
            <a:off x="6095999" y="2146751"/>
            <a:ext cx="5985214" cy="2564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A144A5-0283-F980-85F3-EE51746F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877457"/>
            <a:ext cx="5481323" cy="749300"/>
          </a:xfrm>
        </p:spPr>
        <p:txBody>
          <a:bodyPr anchor="t">
            <a:normAutofit/>
          </a:bodyPr>
          <a:lstStyle/>
          <a:p>
            <a:r>
              <a:rPr lang="sk-SK" noProof="0" dirty="0"/>
              <a:t>Úvod do problematiky</a:t>
            </a:r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385359-5FD3-D5C8-1467-F7082543AA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7" y="1626756"/>
            <a:ext cx="5027171" cy="3604488"/>
          </a:xfrm>
        </p:spPr>
        <p:txBody>
          <a:bodyPr>
            <a:normAutofit/>
          </a:bodyPr>
          <a:lstStyle/>
          <a:p>
            <a:pPr marL="457200" indent="-457200" rtl="0" fontAlgn="base">
              <a:buFont typeface="+mj-lt"/>
              <a:buAutoNum type="arabicPeriod"/>
            </a:pPr>
            <a:r>
              <a:rPr lang="sk-SK" b="0" i="0" noProof="0" dirty="0">
                <a:effectLst/>
              </a:rPr>
              <a:t>Detailne analyzovať daný systém</a:t>
            </a:r>
            <a:endParaRPr lang="en-US" b="0" i="0" noProof="0" dirty="0">
              <a:effectLst/>
            </a:endParaRPr>
          </a:p>
          <a:p>
            <a:pPr marL="457200" indent="-457200" rtl="0" fontAlgn="base">
              <a:buFont typeface="+mj-lt"/>
              <a:buAutoNum type="arabicPeriod"/>
            </a:pPr>
            <a:r>
              <a:rPr lang="sk-SK" dirty="0"/>
              <a:t>Modelovanie systému</a:t>
            </a:r>
            <a:endParaRPr lang="en-US" dirty="0"/>
          </a:p>
          <a:p>
            <a:pPr marL="457200" indent="-457200" rtl="0" fontAlgn="base">
              <a:buFont typeface="+mj-lt"/>
              <a:buAutoNum type="arabicPeriod"/>
            </a:pPr>
            <a:r>
              <a:rPr lang="sk-SK" b="0" i="0" noProof="0" dirty="0">
                <a:effectLst/>
              </a:rPr>
              <a:t>Návrh riadiaceho systému</a:t>
            </a:r>
            <a:endParaRPr lang="en-US" b="0" i="0" noProof="0" dirty="0">
              <a:effectLst/>
            </a:endParaRPr>
          </a:p>
          <a:p>
            <a:pPr marL="457200" indent="-457200" rtl="0" fontAlgn="base">
              <a:buFont typeface="+mj-lt"/>
              <a:buAutoNum type="arabicPeriod"/>
            </a:pPr>
            <a:r>
              <a:rPr lang="sk-SK" dirty="0"/>
              <a:t>Simulácia priebehu riadenia systému</a:t>
            </a:r>
            <a:endParaRPr lang="en-US" dirty="0"/>
          </a:p>
          <a:p>
            <a:pPr marL="457200" indent="-457200" rtl="0" fontAlgn="base">
              <a:buFont typeface="+mj-lt"/>
              <a:buAutoNum type="arabicPeriod"/>
            </a:pPr>
            <a:r>
              <a:rPr lang="sk-SK" dirty="0"/>
              <a:t>Implementácia navrhnutého riadiaceho systému v zmysle mikropočítačov</a:t>
            </a:r>
            <a:endParaRPr lang="en-US" b="0" i="0" noProof="0" dirty="0">
              <a:effectLst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26F7-E524-960D-AACB-0448EAEB8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50E1-014E-2F32-5FE0-025C2732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767729"/>
            <a:ext cx="4142232" cy="690994"/>
          </a:xfrm>
        </p:spPr>
        <p:txBody>
          <a:bodyPr>
            <a:normAutofit/>
          </a:bodyPr>
          <a:lstStyle/>
          <a:p>
            <a:r>
              <a:rPr lang="sk-SK" noProof="0" dirty="0"/>
              <a:t>Analýza systému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70B6-B9DD-8293-E045-C9E0BE21FE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7" y="1568451"/>
            <a:ext cx="4142232" cy="46735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Systém vstupy-výstupy:</a:t>
            </a:r>
          </a:p>
          <a:p>
            <a:pPr lvl="1">
              <a:lnSpc>
                <a:spcPct val="110000"/>
              </a:lnSpc>
              <a:spcBef>
                <a:spcPts val="2500"/>
              </a:spcBef>
            </a:pPr>
            <a:r>
              <a:rPr lang="sk-SK" sz="1600" noProof="0" dirty="0"/>
              <a:t>1 vstup</a:t>
            </a:r>
            <a:r>
              <a:rPr lang="en-US" sz="1600" dirty="0"/>
              <a:t>:</a:t>
            </a:r>
            <a:r>
              <a:rPr lang="sk-SK" sz="1600" noProof="0" dirty="0"/>
              <a:t> 0 – 100</a:t>
            </a:r>
            <a:r>
              <a:rPr lang="en-US" sz="1600" noProof="0" dirty="0"/>
              <a:t>  [%PWM]</a:t>
            </a:r>
            <a:endParaRPr lang="sk-SK" sz="1600" noProof="0" dirty="0"/>
          </a:p>
          <a:p>
            <a:pPr lvl="1">
              <a:lnSpc>
                <a:spcPct val="110000"/>
              </a:lnSpc>
              <a:spcBef>
                <a:spcPts val="2500"/>
              </a:spcBef>
            </a:pPr>
            <a:r>
              <a:rPr lang="sk-SK" sz="1600" noProof="0" dirty="0"/>
              <a:t>1 výstup</a:t>
            </a:r>
            <a:r>
              <a:rPr lang="en-US" sz="1600" noProof="0" dirty="0"/>
              <a:t>:</a:t>
            </a:r>
            <a:r>
              <a:rPr lang="sk-SK" sz="1600" dirty="0"/>
              <a:t> -60 – 210 </a:t>
            </a:r>
            <a:r>
              <a:rPr lang="en-US" sz="1600" dirty="0"/>
              <a:t>[°]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Rota</a:t>
            </a:r>
            <a:r>
              <a:rPr lang="sk-SK" sz="1800" dirty="0" err="1"/>
              <a:t>čný</a:t>
            </a:r>
            <a:r>
              <a:rPr lang="sk-SK" sz="1800" dirty="0"/>
              <a:t> magnetický </a:t>
            </a:r>
            <a:r>
              <a:rPr lang="sk-SK" sz="1800" dirty="0" err="1"/>
              <a:t>enkóder</a:t>
            </a:r>
            <a:r>
              <a:rPr lang="sk-SK" sz="1800" dirty="0"/>
              <a:t> AS5600 (I2C)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Jednosmerný motor</a:t>
            </a:r>
            <a:r>
              <a:rPr lang="sk-SK" sz="1800" dirty="0"/>
              <a:t> s cudzím budením 0</a:t>
            </a:r>
            <a:r>
              <a:rPr lang="en-US" sz="1800" dirty="0"/>
              <a:t>~</a:t>
            </a:r>
            <a:r>
              <a:rPr lang="sk-SK" sz="1800" dirty="0"/>
              <a:t>3.6V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Arduino UNO R3</a:t>
            </a:r>
            <a:endParaRPr lang="en-US" sz="1800" noProof="0" dirty="0"/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noProof="0" dirty="0"/>
              <a:t>Jednosmerné napájanie 12V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F14F3-65C0-5D93-5801-3A75007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26483" y="6486835"/>
            <a:ext cx="2805405" cy="365125"/>
          </a:xfrm>
        </p:spPr>
        <p:txBody>
          <a:bodyPr/>
          <a:lstStyle/>
          <a:p>
            <a:r>
              <a:rPr lang="en-US" dirty="0"/>
              <a:t>3/10</a:t>
            </a:r>
          </a:p>
        </p:txBody>
      </p:sp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750335A5-FAAE-6BD3-D4F1-7CC10B549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990" y="0"/>
            <a:ext cx="465429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F0568F-ED27-3864-124A-2DAB41DEBEFA}"/>
              </a:ext>
            </a:extLst>
          </p:cNvPr>
          <p:cNvSpPr txBox="1"/>
          <p:nvPr/>
        </p:nvSpPr>
        <p:spPr>
          <a:xfrm>
            <a:off x="5496443" y="398397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Enkóder</a:t>
            </a:r>
            <a:r>
              <a:rPr lang="sk-SK" dirty="0"/>
              <a:t> AS5600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9D90EE-5E02-900C-8E2C-477D0E4ABBBF}"/>
              </a:ext>
            </a:extLst>
          </p:cNvPr>
          <p:cNvSpPr txBox="1"/>
          <p:nvPr/>
        </p:nvSpPr>
        <p:spPr>
          <a:xfrm>
            <a:off x="10741117" y="4562856"/>
            <a:ext cx="123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DC motor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0FA1A-2206-6E5E-B7F4-9BD14BEF2766}"/>
              </a:ext>
            </a:extLst>
          </p:cNvPr>
          <p:cNvSpPr txBox="1"/>
          <p:nvPr/>
        </p:nvSpPr>
        <p:spPr>
          <a:xfrm>
            <a:off x="9519079" y="3905250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PWM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BEC00D-55EF-EFBA-2FB5-84503D0890E1}"/>
              </a:ext>
            </a:extLst>
          </p:cNvPr>
          <p:cNvCxnSpPr>
            <a:cxnSpLocks/>
          </p:cNvCxnSpPr>
          <p:nvPr/>
        </p:nvCxnSpPr>
        <p:spPr>
          <a:xfrm>
            <a:off x="9902952" y="4288536"/>
            <a:ext cx="91440" cy="27432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C1F65C-4F29-07DD-3157-9A5BFD50C6A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0741117" y="4932188"/>
            <a:ext cx="615714" cy="35304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CCF25F-F384-1ED4-9558-6927204957C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555020" y="583063"/>
            <a:ext cx="610572" cy="18466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A7252AB-E3A9-1B0E-68A3-D60EF8AA2A4B}"/>
              </a:ext>
            </a:extLst>
          </p:cNvPr>
          <p:cNvSpPr txBox="1"/>
          <p:nvPr/>
        </p:nvSpPr>
        <p:spPr>
          <a:xfrm>
            <a:off x="6165611" y="5285232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Napájanie 12V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AA593D-20CF-BBEE-2E2F-E8E4BEB14B81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860306" y="5367528"/>
            <a:ext cx="756379" cy="10237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BF937A9-34CE-1647-E945-E5B762A45988}"/>
              </a:ext>
            </a:extLst>
          </p:cNvPr>
          <p:cNvSpPr txBox="1"/>
          <p:nvPr/>
        </p:nvSpPr>
        <p:spPr>
          <a:xfrm>
            <a:off x="6230421" y="3794760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Regulátor napätia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65D54C-D653-6107-38CC-60E0B0BF6938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275740" y="4164092"/>
            <a:ext cx="2050743" cy="768096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27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F0529-D7FE-DC64-567B-0BEB21579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F334-4589-6C26-4C4F-13CE766F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767729"/>
            <a:ext cx="5063747" cy="690994"/>
          </a:xfrm>
        </p:spPr>
        <p:txBody>
          <a:bodyPr>
            <a:normAutofit fontScale="90000"/>
          </a:bodyPr>
          <a:lstStyle/>
          <a:p>
            <a:r>
              <a:rPr lang="sk-SK" noProof="0" dirty="0"/>
              <a:t>Statická charakteristika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01641-5898-DEF2-3AB8-04C2C03205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7" y="1568451"/>
            <a:ext cx="4142232" cy="46735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Meranie statickej charakteristiky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Agregácia meraní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dirty="0"/>
              <a:t>Spriemerované merania do jedného priebehu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dirty="0"/>
              <a:t>Odčítaním hodnôt v ustálenom stave dostaneme hľadanú statickú charakteristiku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dirty="0"/>
              <a:t>Nájdenie vhodného </a:t>
            </a:r>
            <a:r>
              <a:rPr lang="sk-SK" sz="1800" dirty="0" err="1"/>
              <a:t>polynomiálneho</a:t>
            </a:r>
            <a:r>
              <a:rPr lang="sk-SK" sz="1800" dirty="0"/>
              <a:t> modelu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FCF01-6011-2C1F-DCE1-0A4237CB4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26483" y="6486835"/>
            <a:ext cx="2805405" cy="365125"/>
          </a:xfrm>
        </p:spPr>
        <p:txBody>
          <a:bodyPr/>
          <a:lstStyle/>
          <a:p>
            <a:r>
              <a:rPr lang="sk-SK" dirty="0"/>
              <a:t>4</a:t>
            </a:r>
            <a:r>
              <a:rPr lang="en-US" dirty="0"/>
              <a:t>/10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D0E7A-871F-C045-EC7B-6437E28FB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68" y="1568451"/>
            <a:ext cx="6888955" cy="1948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21F21-450F-EDC5-1043-2AF0AF0DA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68" y="3897749"/>
            <a:ext cx="6888955" cy="196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2400-94AD-31F6-37F1-0D9392194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07B90-BFED-2DE5-72A2-3C54F3B4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5</a:t>
            </a:r>
            <a:r>
              <a:rPr lang="en-US" dirty="0"/>
              <a:t>/10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ADF0E3-308F-66D5-CD0F-ECC12477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7434072" cy="749808"/>
          </a:xfrm>
        </p:spPr>
        <p:txBody>
          <a:bodyPr/>
          <a:lstStyle/>
          <a:p>
            <a:r>
              <a:rPr lang="sk-SK" dirty="0"/>
              <a:t>Analýza systému </a:t>
            </a:r>
            <a:r>
              <a:rPr lang="en-US" dirty="0"/>
              <a:t>(</a:t>
            </a:r>
            <a:r>
              <a:rPr lang="sk-SK" dirty="0"/>
              <a:t>komunikácia)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31C097F-CDA8-A1F7-458B-72BFD5E30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5669281" cy="4593828"/>
          </a:xfrm>
        </p:spPr>
        <p:txBody>
          <a:bodyPr/>
          <a:lstStyle/>
          <a:p>
            <a:r>
              <a:rPr lang="sk-SK" dirty="0"/>
              <a:t>Sériová linka (USB)</a:t>
            </a:r>
          </a:p>
          <a:p>
            <a:r>
              <a:rPr lang="sk-SK" dirty="0" err="1"/>
              <a:t>Baud</a:t>
            </a:r>
            <a:r>
              <a:rPr lang="sk-SK" dirty="0"/>
              <a:t> rate: 250 000 </a:t>
            </a:r>
            <a:r>
              <a:rPr lang="sk-SK" dirty="0" err="1"/>
              <a:t>bps</a:t>
            </a:r>
            <a:endParaRPr lang="sk-SK" dirty="0"/>
          </a:p>
          <a:p>
            <a:r>
              <a:rPr lang="sk-SK" dirty="0"/>
              <a:t>Perióda vzorkovania: 20 </a:t>
            </a:r>
            <a:r>
              <a:rPr lang="en-US" dirty="0"/>
              <a:t>~ </a:t>
            </a:r>
            <a:r>
              <a:rPr lang="sk-SK" dirty="0"/>
              <a:t>200 ms</a:t>
            </a:r>
          </a:p>
          <a:p>
            <a:r>
              <a:rPr lang="sk-SK" dirty="0"/>
              <a:t>Synchronizácia komunikácie pomocou MATLAB-u</a:t>
            </a:r>
          </a:p>
          <a:p>
            <a:r>
              <a:rPr lang="sk-SK" dirty="0">
                <a:solidFill>
                  <a:srgbClr val="FF0000"/>
                </a:solidFill>
              </a:rPr>
              <a:t>MATLAB akčný zásah</a:t>
            </a:r>
          </a:p>
          <a:p>
            <a:r>
              <a:rPr lang="sk-SK" dirty="0">
                <a:solidFill>
                  <a:srgbClr val="00B050"/>
                </a:solidFill>
              </a:rPr>
              <a:t>AS5600 I2C čítanie polohy kyvadla</a:t>
            </a:r>
          </a:p>
          <a:p>
            <a:r>
              <a:rPr lang="sk-SK" dirty="0">
                <a:solidFill>
                  <a:srgbClr val="0070C0"/>
                </a:solidFill>
              </a:rPr>
              <a:t>Výstupné hodnoty posielane späť do MATLAB-u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2AB12A-73D3-8D9E-A2E3-CC64ECFDD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2" y="1243584"/>
            <a:ext cx="5460118" cy="506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7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9F20-7FE0-9464-CC8C-AAB74EE1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noProof="0" dirty="0"/>
              <a:t>Modelovanie systému</a:t>
            </a:r>
            <a:endParaRPr lang="en-US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8072345-EDED-4266-CFF8-650FF0BB1E47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745736" y="1380744"/>
                <a:ext cx="6858000" cy="4983480"/>
              </a:xfrm>
            </p:spPr>
            <p:txBody>
              <a:bodyPr>
                <a:noAutofit/>
              </a:bodyPr>
              <a:lstStyle/>
              <a:p>
                <a:r>
                  <a:rPr lang="sk-SK" sz="1800" dirty="0"/>
                  <a:t>Modelujeme pomocou </a:t>
                </a:r>
                <a:r>
                  <a:rPr lang="sk-SK" sz="1800" dirty="0" err="1"/>
                  <a:t>Lagrangeovej</a:t>
                </a:r>
                <a:r>
                  <a:rPr lang="sk-SK" sz="1800" dirty="0"/>
                  <a:t> mechaniky</a:t>
                </a:r>
              </a:p>
              <a:p>
                <a:r>
                  <a:rPr lang="sk-SK" sz="1800" dirty="0" err="1"/>
                  <a:t>Lagrangian</a:t>
                </a:r>
                <a:endParaRPr lang="sk-SK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600" dirty="0"/>
              </a:p>
              <a:p>
                <a:r>
                  <a:rPr lang="en-US" sz="1800" dirty="0" err="1"/>
                  <a:t>Langrangeov</a:t>
                </a:r>
                <a:r>
                  <a:rPr lang="sk-SK" sz="1800" dirty="0"/>
                  <a:t>a rovnica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sk-SK" dirty="0"/>
                  <a:t>Výsledný dynamický model systému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i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sk-SK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moment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motora</m:t>
                    </m:r>
                  </m:oMath>
                </a14:m>
                <a:endParaRPr lang="sk-SK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sk-SK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sk-SK">
                        <a:latin typeface="Cambria Math" panose="02040503050406030204" pitchFamily="18" charset="0"/>
                      </a:rPr>
                      <m:t>moment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sk-SK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š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etk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ý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ch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tren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í</m:t>
                    </m:r>
                  </m:oMath>
                </a14:m>
                <a:endParaRPr lang="sk-SK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sk-S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ý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stupn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á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veli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č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ina</m:t>
                    </m:r>
                  </m:oMath>
                </a14:m>
                <a:endParaRPr lang="sk-SK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sk-SK" b="0" i="1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sk-SK" b="0" i="1" smtClean="0">
                            <a:latin typeface="Cambria Math" panose="02040503050406030204" pitchFamily="18" charset="0"/>
                          </a:rPr>
                          <m:t>1..3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identifikovan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é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kon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š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tanty</m:t>
                    </m:r>
                  </m:oMath>
                </a14:m>
                <a:endParaRPr lang="sk-SK" b="0" dirty="0"/>
              </a:p>
              <a:p>
                <a:pPr marL="228600" lvl="1" indent="0">
                  <a:buNone/>
                </a:pPr>
                <a:endParaRPr lang="sk-SK" b="0" dirty="0"/>
              </a:p>
              <a:p>
                <a:pPr lvl="1"/>
                <a:endParaRPr lang="sk-SK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8072345-EDED-4266-CFF8-650FF0BB1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745736" y="1380744"/>
                <a:ext cx="6858000" cy="4983480"/>
              </a:xfrm>
              <a:blipFill>
                <a:blip r:embed="rId2"/>
                <a:stretch>
                  <a:fillRect l="-800" t="-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35F76-F88D-89FD-3193-CF27FD5371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sk-SK" dirty="0"/>
              <a:t>6</a:t>
            </a:r>
            <a:r>
              <a:rPr lang="en-US" dirty="0"/>
              <a:t>/10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728927-CACA-2340-BCFF-A1986EAD15AE}"/>
              </a:ext>
            </a:extLst>
          </p:cNvPr>
          <p:cNvSpPr txBox="1"/>
          <p:nvPr/>
        </p:nvSpPr>
        <p:spPr>
          <a:xfrm>
            <a:off x="1775077" y="324433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m</a:t>
            </a:r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5BF3F-FA0A-D512-49A8-67E98557E1BD}"/>
              </a:ext>
            </a:extLst>
          </p:cNvPr>
          <p:cNvSpPr txBox="1"/>
          <p:nvPr/>
        </p:nvSpPr>
        <p:spPr>
          <a:xfrm>
            <a:off x="2604133" y="637070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1175E9E-5209-F437-F741-5BDF654D81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-85" r="5154" b="85"/>
          <a:stretch>
            <a:fillRect/>
          </a:stretch>
        </p:blipFill>
        <p:spPr>
          <a:xfrm>
            <a:off x="0" y="1"/>
            <a:ext cx="4562856" cy="6858000"/>
          </a:xfrm>
          <a:prstGeom prst="rect">
            <a:avLst/>
          </a:prstGeom>
          <a:blipFill dpi="0" rotWithShape="1">
            <a:blip r:embed="rId4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94137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4067050" cy="1453896"/>
          </a:xfrm>
        </p:spPr>
        <p:txBody>
          <a:bodyPr/>
          <a:lstStyle/>
          <a:p>
            <a:r>
              <a:rPr lang="sk-SK" noProof="0" dirty="0"/>
              <a:t>Modelovanie trení</a:t>
            </a:r>
            <a:endParaRPr lang="en-US" noProof="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ABE4E79-8019-4B2E-BEEB-51662E559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2966" y="1277165"/>
            <a:ext cx="4835146" cy="497008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D71A6-1036-A099-9BDF-27C11F75648B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6254496" y="1582546"/>
                <a:ext cx="5427430" cy="370268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sk-SK" sz="1800" noProof="0" dirty="0"/>
                  <a:t>Suché trenie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𝑐𝑜𝑢𝑙𝑜𝑚𝑏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̇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acc>
                              </m:num>
                              <m:den>
                                <m:acc>
                                  <m:accPr>
                                    <m:chr m:val="̇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𝑑𝑟𝑦</m:t>
                                        </m:r>
                                      </m:sub>
                                    </m:sSub>
                                  </m:e>
                                </m:acc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sk-SK" sz="1800" noProof="0" dirty="0" err="1"/>
                  <a:t>Visk</a:t>
                </a:r>
                <a:r>
                  <a:rPr lang="sk-SK" sz="1800" dirty="0" err="1"/>
                  <a:t>ózne</a:t>
                </a:r>
                <a:r>
                  <a:rPr lang="sk-SK" sz="1800" dirty="0"/>
                  <a:t> trenie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𝑣𝑖𝑠𝑐𝑜𝑢𝑠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𝛽</m:t>
                    </m:r>
                    <m:acc>
                      <m:accPr>
                        <m:chr m:val="̇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acc>
                  </m:oMath>
                </a14:m>
                <a:endParaRPr lang="sk-SK" sz="1600" noProof="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sk-SK" sz="1800" noProof="0" dirty="0"/>
                  <a:t>Adhézne trenie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𝑠𝑡𝑖𝑐𝑘𝑦</m:t>
                        </m:r>
                      </m:sub>
                    </m:sSub>
                    <m:r>
                      <m:rPr>
                        <m:aln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1600" i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</m:acc>
                                      </m:num>
                                      <m:den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̇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acc>
                      </m:den>
                    </m:f>
                  </m:oMath>
                </a14:m>
                <a:endParaRPr lang="sk-SK" sz="1600" noProof="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sk-SK" sz="1800" dirty="0"/>
                  <a:t>Odpor vzduchu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1600" i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i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acc>
                              <m:accPr>
                                <m:chr m:val="̇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endParaRPr lang="en-US" sz="1600" noProof="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D71A6-1036-A099-9BDF-27C11F7564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6254496" y="1582546"/>
                <a:ext cx="5427430" cy="3702685"/>
              </a:xfrm>
              <a:blipFill>
                <a:blip r:embed="rId4"/>
                <a:stretch>
                  <a:fillRect l="-899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F8869-F78E-4EDA-4930-CABBE07A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7</a:t>
            </a:r>
            <a:r>
              <a:rPr lang="en-US" dirty="0"/>
              <a:t>/10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1E193-101E-87C4-E83A-0227235F8E92}"/>
              </a:ext>
            </a:extLst>
          </p:cNvPr>
          <p:cNvSpPr txBox="1"/>
          <p:nvPr/>
        </p:nvSpPr>
        <p:spPr>
          <a:xfrm>
            <a:off x="2058673" y="1875502"/>
            <a:ext cx="146867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k-SK" sz="1400" dirty="0"/>
              <a:t>Viskózne trenie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5695E-E492-696F-9E1C-BD449513473D}"/>
              </a:ext>
            </a:extLst>
          </p:cNvPr>
          <p:cNvSpPr txBox="1"/>
          <p:nvPr/>
        </p:nvSpPr>
        <p:spPr>
          <a:xfrm>
            <a:off x="1550361" y="3121223"/>
            <a:ext cx="124264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k-SK" sz="1400" dirty="0">
                <a:highlight>
                  <a:srgbClr val="FFFFFF"/>
                </a:highlight>
              </a:rPr>
              <a:t>S</a:t>
            </a:r>
            <a:r>
              <a:rPr lang="en-US" sz="1400" dirty="0" err="1">
                <a:highlight>
                  <a:srgbClr val="FFFFFF"/>
                </a:highlight>
              </a:rPr>
              <a:t>uch</a:t>
            </a:r>
            <a:r>
              <a:rPr lang="sk-SK" sz="1400" dirty="0">
                <a:highlight>
                  <a:srgbClr val="FFFFFF"/>
                </a:highlight>
              </a:rPr>
              <a:t>é trenie</a:t>
            </a:r>
            <a:endParaRPr lang="en-US" sz="1400" dirty="0">
              <a:highlight>
                <a:srgbClr val="FFFFFF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60624-B24D-6C5E-5102-DAF449E503DA}"/>
              </a:ext>
            </a:extLst>
          </p:cNvPr>
          <p:cNvSpPr txBox="1"/>
          <p:nvPr/>
        </p:nvSpPr>
        <p:spPr>
          <a:xfrm>
            <a:off x="3665511" y="1428657"/>
            <a:ext cx="146386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k-SK" sz="1400" dirty="0">
                <a:highlight>
                  <a:srgbClr val="FFFFFF"/>
                </a:highlight>
              </a:rPr>
              <a:t>Odpor vzduchu</a:t>
            </a:r>
            <a:endParaRPr lang="en-US" sz="1400" dirty="0">
              <a:highlight>
                <a:srgbClr val="FF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2A994-FC8F-2F39-DA6D-77277F3F339D}"/>
              </a:ext>
            </a:extLst>
          </p:cNvPr>
          <p:cNvSpPr txBox="1"/>
          <p:nvPr/>
        </p:nvSpPr>
        <p:spPr>
          <a:xfrm>
            <a:off x="307807" y="2362447"/>
            <a:ext cx="93268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k-SK" sz="1400" dirty="0"/>
              <a:t>Adhézne trenie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788252-DAF0-9CF4-A224-C9C3186C1D74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1627632" y="2624057"/>
            <a:ext cx="544053" cy="49716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C32A96-9D83-5E1E-F963-0AF3AA7EF675}"/>
              </a:ext>
            </a:extLst>
          </p:cNvPr>
          <p:cNvCxnSpPr>
            <a:cxnSpLocks/>
          </p:cNvCxnSpPr>
          <p:nvPr/>
        </p:nvCxnSpPr>
        <p:spPr>
          <a:xfrm flipV="1">
            <a:off x="1261872" y="2478024"/>
            <a:ext cx="192024" cy="146033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887C36-761D-75F4-523F-481FCDF82C20}"/>
              </a:ext>
            </a:extLst>
          </p:cNvPr>
          <p:cNvCxnSpPr>
            <a:stCxn id="3" idx="2"/>
          </p:cNvCxnSpPr>
          <p:nvPr/>
        </p:nvCxnSpPr>
        <p:spPr>
          <a:xfrm flipH="1">
            <a:off x="2432304" y="2183279"/>
            <a:ext cx="360705" cy="36776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99803F-695D-5C76-D0D5-E0BA5F80780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397442" y="1736434"/>
            <a:ext cx="192024" cy="41917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0A350-77BE-AFAB-12F9-47489F760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9900-66EE-70B4-9339-32B6040AC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7386322" cy="592783"/>
          </a:xfrm>
        </p:spPr>
        <p:txBody>
          <a:bodyPr/>
          <a:lstStyle/>
          <a:p>
            <a:r>
              <a:rPr lang="sk-SK" noProof="0" dirty="0"/>
              <a:t>Simulácia </a:t>
            </a:r>
            <a:r>
              <a:rPr lang="sk-SK" dirty="0"/>
              <a:t>modelu</a:t>
            </a:r>
            <a:endParaRPr lang="en-US" noProof="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001FCC2-FD33-468F-91DE-E0408FA745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4362" y="1277165"/>
            <a:ext cx="4835146" cy="497008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EE0D2-8C75-1F81-573C-5E8FCDE17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8</a:t>
            </a:r>
            <a:r>
              <a:rPr lang="en-US" dirty="0"/>
              <a:t>/10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9076811-34EF-5DD3-25CC-E278B8F56D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49508" y="1277165"/>
            <a:ext cx="6232418" cy="497008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158554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15C017-F059-461C-B5CA-F74FA82919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A2E174-8201-44C8-8E86-D532E6482AA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F7CFCFE-9E11-486F-94A1-AD5EF62D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{FD8DA470-81D7-45D8-9391-4B849A82819A}9db5ba7a-f6a8-423e-8130-f3099013613b-TF6f351658-02aa-4255-a406-604a46294ca9_win32</Template>
  <TotalTime>429</TotalTime>
  <Words>311</Words>
  <Application>Microsoft Office PowerPoint</Application>
  <PresentationFormat>Widescreen</PresentationFormat>
  <Paragraphs>89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Cambria Math</vt:lpstr>
      <vt:lpstr>Neue Haas Grotesk Text Pro</vt:lpstr>
      <vt:lpstr>Helena</vt:lpstr>
      <vt:lpstr>Syntéza systému riadenia</vt:lpstr>
      <vt:lpstr>Obsah</vt:lpstr>
      <vt:lpstr>Úvod do problematiky</vt:lpstr>
      <vt:lpstr>Analýza systému</vt:lpstr>
      <vt:lpstr>Statická charakteristika</vt:lpstr>
      <vt:lpstr>Analýza systému (komunikácia)</vt:lpstr>
      <vt:lpstr>Modelovanie systému</vt:lpstr>
      <vt:lpstr>Modelovanie trení</vt:lpstr>
      <vt:lpstr>Simulácia modelu</vt:lpstr>
      <vt:lpstr>Návrh systému riadenia</vt:lpstr>
      <vt:lpstr>Budúca práca</vt:lpstr>
      <vt:lpstr>Ďakujem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Radovan Jakubčík</dc:creator>
  <cp:lastModifiedBy>Radovan Jakubčík</cp:lastModifiedBy>
  <cp:revision>38</cp:revision>
  <dcterms:created xsi:type="dcterms:W3CDTF">2026-02-01T15:56:10Z</dcterms:created>
  <dcterms:modified xsi:type="dcterms:W3CDTF">2026-02-02T17:06:26Z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